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1" r:id="rId6"/>
    <p:sldId id="266" r:id="rId7"/>
    <p:sldId id="262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16B3394-EC9A-FF43-A45E-4CE634EDFAEC}">
          <p14:sldIdLst>
            <p14:sldId id="256"/>
            <p14:sldId id="257"/>
            <p14:sldId id="265"/>
            <p14:sldId id="258"/>
            <p14:sldId id="261"/>
            <p14:sldId id="266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64">
          <p15:clr>
            <a:srgbClr val="A4A3A4"/>
          </p15:clr>
        </p15:guide>
        <p15:guide id="2" pos="2347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pos="1428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14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768" y="184"/>
      </p:cViewPr>
      <p:guideLst>
        <p:guide orient="horz" pos="564"/>
        <p:guide pos="2347"/>
        <p:guide orient="horz" pos="527"/>
        <p:guide pos="1428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1DB2-C84C-6044-B42C-A3A098716B47}" type="datetimeFigureOut">
              <a:rPr lang="fr-FR" smtClean="0"/>
              <a:pPr/>
              <a:t>12/06/2020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27F0-D25B-9B43-AEC0-EB812F1AAF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33E669E9-7178-1C49-9B7B-519BD1A9037F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B8DC-134A-ED46-A2DE-80E6177A308E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61CD-D438-DD45-A4E5-31F61785B335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398035D9-7407-C846-BF2D-951CF33DE615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9DD8E6E-95A0-2B4A-98F1-DFD928A7BAC2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8C8E-2632-434E-9A5F-20A0BE797F53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D16E-7CCB-BA40-BAA1-357955F3581B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05DE-9245-714D-A461-D2E485FF68B0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CEA6028-B9A2-C742-BC3A-84F24FF9B406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AB9A-E026-B24F-94A2-9FA665E86B56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29-9591-A640-B7AE-552BAF272586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91D784D-E151-124D-9A1B-061E5D3896CA}" type="datetime1">
              <a:rPr lang="fr-FR" smtClean="0"/>
              <a:pPr/>
              <a:t>12/06/2020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4FF3C1E-88DD-034B-8BE3-2C86EFC7845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8052" y="4629748"/>
            <a:ext cx="6767895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Découverte de la mutation causant l’immunodéficience d’un enfant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2700" y="5555051"/>
            <a:ext cx="4038600" cy="748553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dirty="0"/>
              <a:t>Ranya DAGHOURI</a:t>
            </a:r>
          </a:p>
          <a:p>
            <a:pPr algn="ctr"/>
            <a:r>
              <a:rPr lang="fr-FR" dirty="0"/>
              <a:t> </a:t>
            </a:r>
            <a:r>
              <a:rPr lang="fr-FR" dirty="0" err="1" smtClean="0"/>
              <a:t>Mayline</a:t>
            </a:r>
            <a:r>
              <a:rPr lang="fr-FR" dirty="0" smtClean="0"/>
              <a:t> </a:t>
            </a:r>
            <a:r>
              <a:rPr lang="fr-FR" dirty="0"/>
              <a:t>CUENCA—DUCAS </a:t>
            </a:r>
            <a:endParaRPr lang="fr-FR" dirty="0" smtClean="0"/>
          </a:p>
          <a:p>
            <a:pPr algn="ctr"/>
            <a:r>
              <a:rPr lang="fr-FR" dirty="0" smtClean="0"/>
              <a:t>Marta </a:t>
            </a:r>
            <a:r>
              <a:rPr lang="fr-FR" dirty="0"/>
              <a:t>BENAVIDES NIETO</a:t>
            </a:r>
          </a:p>
          <a:p>
            <a:pPr algn="ctr"/>
            <a:endParaRPr lang="fr-FR" dirty="0"/>
          </a:p>
        </p:txBody>
      </p:sp>
      <p:pic>
        <p:nvPicPr>
          <p:cNvPr id="4" name="Image 3" descr="INSTITUT IMAG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937762"/>
            <a:ext cx="2858400" cy="285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45000" y="837976"/>
            <a:ext cx="23805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Apprentis Chercheurs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5506" y="2951946"/>
            <a:ext cx="218984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Lycée Buffon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00157" y="6285461"/>
            <a:ext cx="20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Paris, </a:t>
            </a:r>
            <a:r>
              <a:rPr lang="fr-FR" dirty="0" smtClean="0"/>
              <a:t>12</a:t>
            </a:r>
            <a:r>
              <a:rPr lang="fr-FR" dirty="0" smtClean="0"/>
              <a:t> </a:t>
            </a:r>
            <a:r>
              <a:rPr lang="fr-FR" dirty="0"/>
              <a:t>Juin 2020</a:t>
            </a:r>
          </a:p>
        </p:txBody>
      </p:sp>
    </p:spTree>
    <p:extLst>
      <p:ext uri="{BB962C8B-B14F-4D97-AF65-F5344CB8AC3E}">
        <p14:creationId xmlns:p14="http://schemas.microsoft.com/office/powerpoint/2010/main" val="39061848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85906"/>
          </a:xfrm>
        </p:spPr>
        <p:txBody>
          <a:bodyPr/>
          <a:lstStyle/>
          <a:p>
            <a:r>
              <a:rPr lang="fr-FR"/>
              <a:t>Sommaire: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1333500"/>
            <a:ext cx="7556313" cy="4792663"/>
          </a:xfrm>
        </p:spPr>
        <p:txBody>
          <a:bodyPr/>
          <a:lstStyle/>
          <a:p>
            <a:r>
              <a:rPr lang="fr-FR" dirty="0"/>
              <a:t>Introduction</a:t>
            </a:r>
          </a:p>
          <a:p>
            <a:r>
              <a:rPr lang="fr-FR" dirty="0"/>
              <a:t>Étude du cas de notre patient + explication de l’importance de l’extraction et du séquençage de l’ADN</a:t>
            </a:r>
          </a:p>
          <a:p>
            <a:r>
              <a:rPr lang="fr-FR" dirty="0"/>
              <a:t>Extraction de l’ADN</a:t>
            </a:r>
          </a:p>
          <a:p>
            <a:r>
              <a:rPr lang="fr-FR" dirty="0"/>
              <a:t>Amplification de l’ADN</a:t>
            </a:r>
          </a:p>
          <a:p>
            <a:r>
              <a:rPr lang="fr-FR" dirty="0"/>
              <a:t>Séquençage de l’ADN</a:t>
            </a:r>
          </a:p>
          <a:p>
            <a:r>
              <a:rPr lang="fr-FR" dirty="0"/>
              <a:t>Résultats obtenus et 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Image 4" descr="INSTITUT IMAGINE.png">
            <a:extLst>
              <a:ext uri="{FF2B5EF4-FFF2-40B4-BE49-F238E27FC236}">
                <a16:creationId xmlns:a16="http://schemas.microsoft.com/office/drawing/2014/main" xmlns="" id="{455C66A3-104A-4049-B6CB-F2650B08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23" y="3109228"/>
            <a:ext cx="3478103" cy="34781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5679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B1BAA08-2A89-2D40-8E09-1C4D88CF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03768"/>
            <a:ext cx="7556313" cy="53706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Maladies génétiques : maladie due à l'alteration d'un ou plusieurs gènes.</a:t>
            </a:r>
          </a:p>
          <a:p>
            <a:pPr lvl="1"/>
            <a:r>
              <a:rPr lang="en-US" dirty="0"/>
              <a:t>Maladie autosomique recessive : mutation de deux copies du gène (celle héritée de la mère et celle héritée du père) + les parents du patient sont porteurs d’une seule mutation (pas de conséquences sur leur santé) + chacun des enfants a </a:t>
            </a:r>
            <a:r>
              <a:rPr lang="en-US" dirty="0" err="1"/>
              <a:t>une</a:t>
            </a:r>
            <a:r>
              <a:rPr lang="en-US" dirty="0"/>
              <a:t> chance sur 4 </a:t>
            </a:r>
            <a:r>
              <a:rPr lang="en-US" dirty="0" err="1" smtClean="0"/>
              <a:t>d’hériter</a:t>
            </a:r>
            <a:r>
              <a:rPr lang="en-US" dirty="0" smtClean="0"/>
              <a:t> </a:t>
            </a:r>
            <a:r>
              <a:rPr lang="en-US" dirty="0"/>
              <a:t>des deux et donc d’être attaint de la maladie.</a:t>
            </a:r>
          </a:p>
          <a:p>
            <a:pPr lvl="1"/>
            <a:r>
              <a:rPr lang="en-US" dirty="0"/>
              <a:t>Maladie autosomique dominante : mutation d'une des deux copies du gene. Elle est soit transmise par l'un des parents car il est malade et le risqué d'être attaint pour l'enfant est de 1 chance sur 2, soit survenue spontanément et il n'existe donc aucun antecedent familial</a:t>
            </a:r>
          </a:p>
          <a:p>
            <a:r>
              <a:rPr lang="en-US" dirty="0"/>
              <a:t>Maladie héréditaires : Maladie génétique qui se transmet de génération en génération.</a:t>
            </a:r>
          </a:p>
          <a:p>
            <a:r>
              <a:rPr lang="en-US" dirty="0"/>
              <a:t>Gène: unité de base de l'information génétique qui pré-determine un trait précis d'un organisme vivant. Il peut produire des protéines et des molecules censées remplir des fonctions précises dans les cellules.</a:t>
            </a:r>
          </a:p>
          <a:p>
            <a:r>
              <a:rPr lang="en-US" dirty="0"/>
              <a:t>La mutation d'un gène entraine la production de protéines défaillantes ou l'absence de protéines. L'impact peut être plus ou moins nocif sur de multiples organes.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Plusieurs maladies comme celles de notre patient ne possèdent pas de nom. Les chercheurs de l'Institut Imagine essayent donc de trouver le gène déclencheur afin de potentiellement trouver un traitement.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562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363" y="2847975"/>
            <a:ext cx="3255264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Étude du cas de notre patient + explication de l’importance de l’extraction et du séquençage de l’ADN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8989" y="318020"/>
            <a:ext cx="4766582" cy="6290588"/>
          </a:xfrm>
        </p:spPr>
        <p:txBody>
          <a:bodyPr>
            <a:normAutofit fontScale="92500"/>
          </a:bodyPr>
          <a:lstStyle/>
          <a:p>
            <a:r>
              <a:rPr lang="fr-FR" dirty="0"/>
              <a:t>Patient: enfant ayant une immunodéficience primaire. Le patient présente un défaut au niveau des </a:t>
            </a:r>
            <a:r>
              <a:rPr lang="fr-FR" dirty="0" smtClean="0"/>
              <a:t>lymphocytes.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Après plusieurs tests, aucun résultat ne put justifier la maladie, inconnue jusqu’à présent.</a:t>
            </a:r>
          </a:p>
          <a:p>
            <a:r>
              <a:rPr lang="fr-FR" dirty="0"/>
              <a:t>Une étude de l’</a:t>
            </a:r>
            <a:r>
              <a:rPr lang="fr-FR" dirty="0" err="1"/>
              <a:t>exome</a:t>
            </a:r>
            <a:r>
              <a:rPr lang="fr-FR" dirty="0"/>
              <a:t> entier a été fait </a:t>
            </a:r>
            <a:r>
              <a:rPr lang="fr-FR" dirty="0">
                <a:sym typeface="Wingdings"/>
              </a:rPr>
              <a:t> une mutation </a:t>
            </a:r>
            <a:r>
              <a:rPr lang="fr-FR" i="1" dirty="0">
                <a:sym typeface="Wingdings"/>
              </a:rPr>
              <a:t>de novo</a:t>
            </a:r>
            <a:r>
              <a:rPr lang="fr-FR" dirty="0">
                <a:sym typeface="Wingdings"/>
              </a:rPr>
              <a:t> dans le gène </a:t>
            </a:r>
            <a:r>
              <a:rPr lang="fr-FR" i="1" dirty="0" smtClean="0">
                <a:sym typeface="Wingdings"/>
              </a:rPr>
              <a:t>RAP1B</a:t>
            </a:r>
            <a:r>
              <a:rPr lang="fr-FR" dirty="0" smtClean="0">
                <a:sym typeface="Wingdings"/>
              </a:rPr>
              <a:t>, </a:t>
            </a:r>
            <a:r>
              <a:rPr lang="fr-FR" dirty="0">
                <a:sym typeface="Wingdings"/>
              </a:rPr>
              <a:t>a été retrouvée.</a:t>
            </a:r>
          </a:p>
          <a:p>
            <a:r>
              <a:rPr lang="fr-FR" dirty="0">
                <a:sym typeface="Wingdings"/>
              </a:rPr>
              <a:t> </a:t>
            </a:r>
            <a:r>
              <a:rPr lang="fr-FR" dirty="0" smtClean="0">
                <a:sym typeface="Wingdings"/>
              </a:rPr>
              <a:t>N</a:t>
            </a:r>
            <a:r>
              <a:rPr lang="fr-FR" dirty="0" smtClean="0">
                <a:sym typeface="Wingdings"/>
              </a:rPr>
              <a:t>écessité </a:t>
            </a:r>
            <a:r>
              <a:rPr lang="fr-FR" dirty="0">
                <a:sym typeface="Wingdings"/>
              </a:rPr>
              <a:t>de vérifier la mutation à partir de l'ADN du patient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65" y="1349992"/>
            <a:ext cx="3720230" cy="24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44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820877-EE0C-6F4E-8C81-047E98FA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484094"/>
            <a:ext cx="7825562" cy="1116106"/>
          </a:xfrm>
        </p:spPr>
        <p:txBody>
          <a:bodyPr/>
          <a:lstStyle/>
          <a:p>
            <a:r>
              <a:rPr lang="fr-FR" dirty="0"/>
              <a:t>Extraction de l’ADN</a:t>
            </a:r>
            <a:br>
              <a:rPr lang="fr-FR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754128D-564F-3B4A-9A8D-F6C55449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190849"/>
            <a:ext cx="7682647" cy="13724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tout </a:t>
            </a:r>
            <a:r>
              <a:rPr lang="en-US" dirty="0" err="1"/>
              <a:t>d’abord</a:t>
            </a:r>
            <a:r>
              <a:rPr lang="en-US" dirty="0"/>
              <a:t> </a:t>
            </a:r>
            <a:r>
              <a:rPr lang="en-US" dirty="0" err="1"/>
              <a:t>récupérer</a:t>
            </a:r>
            <a:r>
              <a:rPr lang="en-US" dirty="0"/>
              <a:t> les cellules B-EBV (lymphocytes B du patient à deux dates </a:t>
            </a:r>
            <a:r>
              <a:rPr lang="en-US" dirty="0" err="1"/>
              <a:t>différentes</a:t>
            </a:r>
            <a:r>
              <a:rPr lang="en-US" dirty="0"/>
              <a:t> + virus EBV) afin de les </a:t>
            </a:r>
            <a:r>
              <a:rPr lang="en-US" dirty="0" err="1"/>
              <a:t>centrifuger</a:t>
            </a:r>
            <a:r>
              <a:rPr lang="en-US" dirty="0"/>
              <a:t>, les laver au PBS, </a:t>
            </a:r>
            <a:r>
              <a:rPr lang="en-US" dirty="0" err="1"/>
              <a:t>puis</a:t>
            </a:r>
            <a:r>
              <a:rPr lang="en-US" dirty="0"/>
              <a:t> les </a:t>
            </a:r>
            <a:r>
              <a:rPr lang="en-US" dirty="0" err="1"/>
              <a:t>centrifuger</a:t>
            </a:r>
            <a:r>
              <a:rPr lang="en-US" dirty="0"/>
              <a:t> à nouveau. À </a:t>
            </a:r>
            <a:r>
              <a:rPr lang="en-US" dirty="0" err="1"/>
              <a:t>partir</a:t>
            </a:r>
            <a:r>
              <a:rPr lang="en-US" dirty="0"/>
              <a:t> du </a:t>
            </a:r>
            <a:r>
              <a:rPr lang="en-US" dirty="0" err="1"/>
              <a:t>culot</a:t>
            </a:r>
            <a:r>
              <a:rPr lang="en-US" dirty="0"/>
              <a:t> </a:t>
            </a:r>
            <a:r>
              <a:rPr lang="en-US" dirty="0" err="1"/>
              <a:t>cellulaire</a:t>
            </a:r>
            <a:r>
              <a:rPr lang="en-US" dirty="0"/>
              <a:t> </a:t>
            </a:r>
            <a:r>
              <a:rPr lang="en-US" dirty="0" err="1"/>
              <a:t>obtenu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fait l’extraction de l’ADN </a:t>
            </a:r>
            <a:r>
              <a:rPr lang="en-US" dirty="0" err="1"/>
              <a:t>génomique</a:t>
            </a:r>
            <a:r>
              <a:rPr lang="en-US" dirty="0"/>
              <a:t> avec le kit </a:t>
            </a:r>
            <a:r>
              <a:rPr lang="en-US" dirty="0" err="1"/>
              <a:t>suivant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A12E949-CA1F-6B45-99C9-B18E150B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B779ACC-252F-6F41-BCF4-C258A1892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7" t="82" r="4357" b="2871"/>
          <a:stretch/>
        </p:blipFill>
        <p:spPr>
          <a:xfrm>
            <a:off x="5496867" y="2622742"/>
            <a:ext cx="2557920" cy="3160269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4281D6FC-9EEE-9741-88AE-EBABA32C28DA}"/>
              </a:ext>
            </a:extLst>
          </p:cNvPr>
          <p:cNvSpPr txBox="1">
            <a:spLocks/>
          </p:cNvSpPr>
          <p:nvPr/>
        </p:nvSpPr>
        <p:spPr>
          <a:xfrm>
            <a:off x="2877458" y="5915918"/>
            <a:ext cx="5547668" cy="210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Les </a:t>
            </a:r>
            <a:r>
              <a:rPr lang="en-US" sz="1200" dirty="0" err="1"/>
              <a:t>résultats</a:t>
            </a:r>
            <a:r>
              <a:rPr lang="en-US" sz="1200" dirty="0"/>
              <a:t> </a:t>
            </a:r>
            <a:r>
              <a:rPr lang="en-US" sz="1200" dirty="0" err="1"/>
              <a:t>obtenus</a:t>
            </a:r>
            <a:r>
              <a:rPr lang="en-US" sz="1200" dirty="0"/>
              <a:t> sont les </a:t>
            </a:r>
            <a:r>
              <a:rPr lang="en-US" sz="1200" dirty="0" err="1"/>
              <a:t>suivants</a:t>
            </a:r>
            <a:r>
              <a:rPr lang="en-US" sz="1200" dirty="0"/>
              <a:t> pour les deux dates </a:t>
            </a:r>
            <a:r>
              <a:rPr lang="en-US" sz="1200" dirty="0" err="1"/>
              <a:t>différentes</a:t>
            </a:r>
            <a:r>
              <a:rPr lang="en-US" sz="1200" dirty="0"/>
              <a:t>:</a:t>
            </a:r>
          </a:p>
          <a:p>
            <a:pPr lvl="1"/>
            <a:r>
              <a:rPr lang="en-US" sz="1100" dirty="0"/>
              <a:t>18/07/2019 </a:t>
            </a:r>
            <a:r>
              <a:rPr lang="en-US" sz="1100" dirty="0">
                <a:sym typeface="Wingdings" pitchFamily="2" charset="2"/>
              </a:rPr>
              <a:t> 227 </a:t>
            </a:r>
            <a:r>
              <a:rPr lang="en-US" sz="1100" dirty="0" err="1" smtClean="0">
                <a:sym typeface="Wingdings" pitchFamily="2" charset="2"/>
              </a:rPr>
              <a:t>ug</a:t>
            </a:r>
            <a:r>
              <a:rPr lang="en-US" sz="1100" dirty="0" smtClean="0">
                <a:sym typeface="Wingdings" pitchFamily="2" charset="2"/>
              </a:rPr>
              <a:t> </a:t>
            </a:r>
            <a:r>
              <a:rPr lang="en-US" sz="1100" dirty="0">
                <a:sym typeface="Wingdings" pitchFamily="2" charset="2"/>
              </a:rPr>
              <a:t>/</a:t>
            </a:r>
            <a:r>
              <a:rPr lang="el-GR" sz="1100" dirty="0">
                <a:sym typeface="Wingdings" pitchFamily="2" charset="2"/>
              </a:rPr>
              <a:t> μ</a:t>
            </a:r>
            <a:r>
              <a:rPr lang="en-US" sz="1100" dirty="0">
                <a:sym typeface="Wingdings" pitchFamily="2" charset="2"/>
              </a:rPr>
              <a:t>L</a:t>
            </a:r>
            <a:endParaRPr lang="en-US" sz="1100" dirty="0"/>
          </a:p>
          <a:p>
            <a:pPr lvl="1"/>
            <a:r>
              <a:rPr lang="en-US" sz="1100" dirty="0"/>
              <a:t>25/10/2019 </a:t>
            </a:r>
            <a:r>
              <a:rPr lang="en-US" sz="1100" dirty="0">
                <a:sym typeface="Wingdings" pitchFamily="2" charset="2"/>
              </a:rPr>
              <a:t> 75 </a:t>
            </a:r>
            <a:r>
              <a:rPr lang="en-US" sz="1100" dirty="0" err="1" smtClean="0">
                <a:sym typeface="Wingdings" pitchFamily="2" charset="2"/>
              </a:rPr>
              <a:t>ug</a:t>
            </a:r>
            <a:r>
              <a:rPr lang="en-US" sz="1100" dirty="0" smtClean="0">
                <a:sym typeface="Wingdings" pitchFamily="2" charset="2"/>
              </a:rPr>
              <a:t> </a:t>
            </a:r>
            <a:r>
              <a:rPr lang="en-US" sz="1100" dirty="0">
                <a:sym typeface="Wingdings" pitchFamily="2" charset="2"/>
              </a:rPr>
              <a:t>/ </a:t>
            </a:r>
            <a:r>
              <a:rPr lang="el-GR" sz="1100" dirty="0">
                <a:sym typeface="Wingdings" pitchFamily="2" charset="2"/>
              </a:rPr>
              <a:t>μ</a:t>
            </a:r>
            <a:r>
              <a:rPr lang="en-US" sz="1100" dirty="0">
                <a:sym typeface="Wingdings" pitchFamily="2" charset="2"/>
              </a:rPr>
              <a:t>L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1" y="3987384"/>
            <a:ext cx="2483936" cy="2671797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F754128D-564F-3B4A-9A8D-F6C554494F88}"/>
              </a:ext>
            </a:extLst>
          </p:cNvPr>
          <p:cNvSpPr txBox="1">
            <a:spLocks/>
          </p:cNvSpPr>
          <p:nvPr/>
        </p:nvSpPr>
        <p:spPr>
          <a:xfrm>
            <a:off x="372140" y="2622742"/>
            <a:ext cx="5279152" cy="1364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L’extraction</a:t>
            </a:r>
            <a:r>
              <a:rPr lang="en-US" dirty="0" smtClean="0"/>
              <a:t> de </a:t>
            </a:r>
            <a:r>
              <a:rPr lang="en-US" dirty="0" err="1" smtClean="0"/>
              <a:t>l’ADN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technique </a:t>
            </a:r>
            <a:r>
              <a:rPr lang="en-US" dirty="0" err="1" smtClean="0"/>
              <a:t>permettant</a:t>
            </a:r>
            <a:r>
              <a:rPr lang="en-US" dirty="0" smtClean="0"/>
              <a:t> </a:t>
            </a:r>
            <a:r>
              <a:rPr lang="en-US" dirty="0" err="1" smtClean="0"/>
              <a:t>d’isoler</a:t>
            </a:r>
            <a:r>
              <a:rPr lang="en-US" dirty="0" smtClean="0"/>
              <a:t> </a:t>
            </a:r>
            <a:r>
              <a:rPr lang="en-US" dirty="0" err="1" smtClean="0"/>
              <a:t>l’ADN</a:t>
            </a:r>
            <a:r>
              <a:rPr lang="en-US" dirty="0" smtClean="0"/>
              <a:t> des cellules </a:t>
            </a:r>
            <a:r>
              <a:rPr lang="en-US" dirty="0" err="1" smtClean="0"/>
              <a:t>ou</a:t>
            </a:r>
            <a:r>
              <a:rPr lang="en-US" dirty="0" smtClean="0"/>
              <a:t> des </a:t>
            </a:r>
            <a:r>
              <a:rPr lang="en-US" dirty="0" err="1" smtClean="0"/>
              <a:t>tissus</a:t>
            </a:r>
            <a:r>
              <a:rPr lang="en-US" dirty="0" smtClean="0"/>
              <a:t>. </a:t>
            </a:r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 smtClean="0"/>
              <a:t>permettra</a:t>
            </a:r>
            <a:r>
              <a:rPr lang="en-US" dirty="0" smtClean="0"/>
              <a:t> </a:t>
            </a:r>
            <a:r>
              <a:rPr lang="en-US" dirty="0" err="1" smtClean="0"/>
              <a:t>ensuite</a:t>
            </a:r>
            <a:r>
              <a:rPr lang="en-US" dirty="0" smtClean="0"/>
              <a:t> </a:t>
            </a:r>
            <a:r>
              <a:rPr lang="en-US" dirty="0" err="1" smtClean="0"/>
              <a:t>d’effectuer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PCR </a:t>
            </a:r>
            <a:r>
              <a:rPr lang="en-US" dirty="0" err="1" smtClean="0"/>
              <a:t>puis</a:t>
            </a:r>
            <a:r>
              <a:rPr lang="en-US" dirty="0" smtClean="0"/>
              <a:t> de </a:t>
            </a:r>
            <a:r>
              <a:rPr lang="en-US" dirty="0" err="1" smtClean="0"/>
              <a:t>séquencer</a:t>
            </a:r>
            <a:r>
              <a:rPr lang="en-US" dirty="0" smtClean="0"/>
              <a:t> </a:t>
            </a:r>
            <a:r>
              <a:rPr lang="en-US" dirty="0" err="1" smtClean="0"/>
              <a:t>l’ADN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927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2D32CB-5431-3B4D-8FB2-1781F422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42234"/>
            <a:ext cx="7556313" cy="1116106"/>
          </a:xfrm>
        </p:spPr>
        <p:txBody>
          <a:bodyPr/>
          <a:lstStyle/>
          <a:p>
            <a:r>
              <a:rPr lang="en-US" dirty="0"/>
              <a:t>Amplification de l’ADN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52C814-1BA3-1F4F-B9AA-84AD25E3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914400"/>
            <a:ext cx="7405449" cy="2514600"/>
          </a:xfrm>
        </p:spPr>
        <p:txBody>
          <a:bodyPr>
            <a:normAutofit/>
          </a:bodyPr>
          <a:lstStyle/>
          <a:p>
            <a:r>
              <a:rPr lang="fr-FR" dirty="0"/>
              <a:t>A partir de l’ADN que l’on a extrait, on a utilisé la technique de la </a:t>
            </a:r>
            <a:r>
              <a:rPr lang="fr-FR" b="1" dirty="0"/>
              <a:t>réaction en chaine de la polymérase</a:t>
            </a:r>
            <a:r>
              <a:rPr lang="fr-FR" dirty="0"/>
              <a:t> pour amplifier la région d’intérêt où se trouve la mutation. Des amorces spécifiques permettent de cibler la région d’intérêt et une enzyme polymérase amplifie l’ADN.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4AFA2BE-72BD-BD4E-BB5E-990E0E0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E9E48A3-7A4F-8747-952E-2BD1C98C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384" y="3348609"/>
            <a:ext cx="5905353" cy="29759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9" y="2758937"/>
            <a:ext cx="2470203" cy="34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95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2D32CB-5431-3B4D-8FB2-1781F422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42234"/>
            <a:ext cx="7556313" cy="1116106"/>
          </a:xfrm>
        </p:spPr>
        <p:txBody>
          <a:bodyPr/>
          <a:lstStyle/>
          <a:p>
            <a:r>
              <a:rPr lang="en-US" dirty="0"/>
              <a:t>Séquençage de l’ADN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52C814-1BA3-1F4F-B9AA-84AD25E3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914400"/>
            <a:ext cx="7556313" cy="2514600"/>
          </a:xfrm>
        </p:spPr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séquençage</a:t>
            </a:r>
            <a:r>
              <a:rPr lang="en-US" dirty="0"/>
              <a:t> est </a:t>
            </a:r>
            <a:r>
              <a:rPr lang="en-US" dirty="0" err="1"/>
              <a:t>une</a:t>
            </a:r>
            <a:r>
              <a:rPr lang="en-US" dirty="0"/>
              <a:t> technique </a:t>
            </a:r>
            <a:r>
              <a:rPr lang="en-US" dirty="0" err="1"/>
              <a:t>permettant</a:t>
            </a:r>
            <a:r>
              <a:rPr lang="en-US" dirty="0"/>
              <a:t> de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l’ordre</a:t>
            </a:r>
            <a:r>
              <a:rPr lang="en-US" dirty="0"/>
              <a:t> </a:t>
            </a:r>
            <a:r>
              <a:rPr lang="en-US" dirty="0" err="1"/>
              <a:t>d’enchaînement</a:t>
            </a:r>
            <a:r>
              <a:rPr lang="en-US" dirty="0"/>
              <a:t> des nucleotides pour un fragment </a:t>
            </a:r>
            <a:r>
              <a:rPr lang="en-US" dirty="0" err="1"/>
              <a:t>d’ADN</a:t>
            </a:r>
            <a:r>
              <a:rPr lang="en-US" dirty="0"/>
              <a:t> </a:t>
            </a:r>
            <a:r>
              <a:rPr lang="en-US" dirty="0" err="1"/>
              <a:t>donné</a:t>
            </a:r>
            <a:r>
              <a:rPr lang="en-US" dirty="0"/>
              <a:t>. La sequence </a:t>
            </a:r>
            <a:r>
              <a:rPr lang="en-US" dirty="0" err="1"/>
              <a:t>d’ADN</a:t>
            </a:r>
            <a:r>
              <a:rPr lang="en-US" dirty="0"/>
              <a:t> </a:t>
            </a:r>
            <a:r>
              <a:rPr lang="en-US" dirty="0" err="1"/>
              <a:t>contient</a:t>
            </a:r>
            <a:r>
              <a:rPr lang="en-US" dirty="0"/>
              <a:t> l’information necessaire à la </a:t>
            </a:r>
            <a:r>
              <a:rPr lang="en-US" dirty="0" err="1"/>
              <a:t>survie</a:t>
            </a:r>
            <a:r>
              <a:rPr lang="en-US" dirty="0"/>
              <a:t> et à la reproduction des </a:t>
            </a:r>
            <a:r>
              <a:rPr lang="en-US" dirty="0" err="1"/>
              <a:t>êtres-vivants</a:t>
            </a:r>
            <a:r>
              <a:rPr lang="en-US" dirty="0"/>
              <a:t>. </a:t>
            </a:r>
          </a:p>
          <a:p>
            <a:r>
              <a:rPr lang="en-US" dirty="0"/>
              <a:t>Le gène auquel on s’intéresse est celui qui code pour la protéine Rap1B. La mutation de notre patient se </a:t>
            </a:r>
            <a:r>
              <a:rPr lang="en-US" dirty="0" err="1"/>
              <a:t>situe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2eme exon : C.</a:t>
            </a:r>
            <a:r>
              <a:rPr lang="en-US" dirty="0">
                <a:sym typeface="Wingdings" pitchFamily="2" charset="2"/>
              </a:rPr>
              <a:t>35 G &gt; 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4AFA2BE-72BD-BD4E-BB5E-990E0E0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F3C1E-88DD-034B-8BE3-2C86EFC7845C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38ED327A-A408-2C40-ADDF-196D742BD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70" r="3359" b="13319"/>
          <a:stretch/>
        </p:blipFill>
        <p:spPr>
          <a:xfrm rot="16200000">
            <a:off x="2023207" y="2436061"/>
            <a:ext cx="2948745" cy="53417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00799" y="3632546"/>
            <a:ext cx="2267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Séquençage</a:t>
            </a:r>
            <a:r>
              <a:rPr lang="en-US" u="sng" dirty="0"/>
              <a:t> des </a:t>
            </a:r>
            <a:r>
              <a:rPr lang="en-US" u="sng" dirty="0" err="1"/>
              <a:t>deux</a:t>
            </a:r>
            <a:r>
              <a:rPr lang="en-US" u="sng" dirty="0"/>
              <a:t> </a:t>
            </a:r>
            <a:r>
              <a:rPr lang="en-US" u="sng" dirty="0" err="1"/>
              <a:t>produits</a:t>
            </a:r>
            <a:r>
              <a:rPr lang="en-US" u="sng" dirty="0"/>
              <a:t> PCR après reaction des sequences :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485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2758F7-05B5-C149-960A-ECC8B2BC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 </a:t>
            </a:r>
            <a:r>
              <a:rPr lang="en-US" dirty="0" err="1"/>
              <a:t>obtenus</a:t>
            </a:r>
            <a:r>
              <a:rPr lang="en-US" dirty="0"/>
              <a:t> et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7AAB633-E2B4-3B4F-A8F5-B0A019CE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6394450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ym typeface="Wingdings"/>
              </a:rPr>
              <a:t>Le séquençage par Sanger a permis de vérifier </a:t>
            </a:r>
            <a:r>
              <a:rPr lang="fr-FR" dirty="0" smtClean="0">
                <a:sym typeface="Wingdings"/>
              </a:rPr>
              <a:t>la mutation </a:t>
            </a:r>
            <a:r>
              <a:rPr lang="fr-FR" i="1" dirty="0">
                <a:sym typeface="Wingdings"/>
              </a:rPr>
              <a:t>RAP1B</a:t>
            </a:r>
            <a:r>
              <a:rPr lang="fr-FR" dirty="0">
                <a:sym typeface="Wingdings"/>
              </a:rPr>
              <a:t> c.35 G&gt;A chez le </a:t>
            </a:r>
            <a:r>
              <a:rPr lang="fr-FR" dirty="0" smtClean="0">
                <a:sym typeface="Wingdings"/>
              </a:rPr>
              <a:t>patient</a:t>
            </a:r>
            <a:endParaRPr lang="fr-FR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endParaRPr lang="fr-FR" dirty="0">
              <a:sym typeface="Wingdings"/>
            </a:endParaRPr>
          </a:p>
          <a:p>
            <a:r>
              <a:rPr lang="fr-FR" dirty="0"/>
              <a:t>Les maladies génétiques surviennent en raison d’une altération de l’ADN et entraînent des manifestations importantes chez les patients. </a:t>
            </a:r>
          </a:p>
          <a:p>
            <a:r>
              <a:rPr lang="fr-FR" dirty="0"/>
              <a:t>Les techniques d'extraction, d'amplification et de séquençage de l'ADN nous permettent d’identifier ces mutations et de contribuer à leur étude dans le but d'améliorer la prise en charge de ces patients et de leurs familles. 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AF25C7-AC11-604B-8C41-FA47BE826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er 4"/>
          <p:cNvGrpSpPr/>
          <p:nvPr/>
        </p:nvGrpSpPr>
        <p:grpSpPr>
          <a:xfrm>
            <a:off x="4571999" y="1079291"/>
            <a:ext cx="3988231" cy="2320769"/>
            <a:chOff x="208100" y="152857"/>
            <a:chExt cx="8688437" cy="5222317"/>
          </a:xfrm>
        </p:grpSpPr>
        <p:grpSp>
          <p:nvGrpSpPr>
            <p:cNvPr id="6" name="Grouper 5"/>
            <p:cNvGrpSpPr/>
            <p:nvPr/>
          </p:nvGrpSpPr>
          <p:grpSpPr>
            <a:xfrm>
              <a:off x="3238131" y="2000977"/>
              <a:ext cx="3083200" cy="3024247"/>
              <a:chOff x="3238131" y="2000977"/>
              <a:chExt cx="3083200" cy="302424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36672" y="2072114"/>
                <a:ext cx="900000" cy="900000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21331" y="2000977"/>
                <a:ext cx="900000" cy="1163232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4971331" y="2072114"/>
                <a:ext cx="900000" cy="900000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14"/>
              <p:cNvCxnSpPr/>
              <p:nvPr/>
            </p:nvCxnSpPr>
            <p:spPr>
              <a:xfrm>
                <a:off x="4354603" y="2532940"/>
                <a:ext cx="634659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 flipV="1">
                <a:off x="4693427" y="2532942"/>
                <a:ext cx="0" cy="138283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9"/>
              <p:cNvSpPr/>
              <p:nvPr/>
            </p:nvSpPr>
            <p:spPr>
              <a:xfrm>
                <a:off x="3238131" y="3915772"/>
                <a:ext cx="900000" cy="1109452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4243427" y="3899807"/>
                <a:ext cx="900000" cy="900000"/>
              </a:xfrm>
              <a:prstGeom prst="ellipse">
                <a:avLst/>
              </a:prstGeom>
              <a:solidFill>
                <a:srgbClr val="000000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7" name="Image 6" descr="Capture d’écran 2019-06-12 à 18.46.5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311" y="229833"/>
              <a:ext cx="2772226" cy="1771144"/>
            </a:xfrm>
            <a:prstGeom prst="rect">
              <a:avLst/>
            </a:prstGeom>
          </p:spPr>
        </p:pic>
        <p:pic>
          <p:nvPicPr>
            <p:cNvPr id="8" name="Image 7" descr="Capture d’écran 2019-06-12 à 18.48.4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59" y="3593616"/>
              <a:ext cx="2772226" cy="1746284"/>
            </a:xfrm>
            <a:prstGeom prst="rect">
              <a:avLst/>
            </a:prstGeom>
          </p:spPr>
        </p:pic>
        <p:pic>
          <p:nvPicPr>
            <p:cNvPr id="9" name="Image 8" descr="Capture d’écran 2019-06-12 à 18.52.3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0" y="229833"/>
              <a:ext cx="2811691" cy="17711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24828" y="152857"/>
              <a:ext cx="144000" cy="5222317"/>
            </a:xfrm>
            <a:prstGeom prst="rect">
              <a:avLst/>
            </a:prstGeom>
            <a:noFill/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51304" y="152857"/>
              <a:ext cx="144000" cy="1919257"/>
            </a:xfrm>
            <a:prstGeom prst="rect">
              <a:avLst/>
            </a:prstGeom>
            <a:noFill/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28338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512</TotalTime>
  <Words>692</Words>
  <Application>Microsoft Macintosh PowerPoint</Application>
  <PresentationFormat>Présentation à l'écran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Rockwell</vt:lpstr>
      <vt:lpstr>Wingdings</vt:lpstr>
      <vt:lpstr>Avantage</vt:lpstr>
      <vt:lpstr>Découverte de la mutation causant l’immunodéficience d’un enfant</vt:lpstr>
      <vt:lpstr>Sommaire:</vt:lpstr>
      <vt:lpstr>Introduction</vt:lpstr>
      <vt:lpstr>Étude du cas de notre patient + explication de l’importance de l’extraction et du séquençage de l’ADN</vt:lpstr>
      <vt:lpstr>Extraction de l’ADN </vt:lpstr>
      <vt:lpstr>Amplification de l’ADN </vt:lpstr>
      <vt:lpstr>Séquençage de l’ADN </vt:lpstr>
      <vt:lpstr>Résultats obtenus et Conclusion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Découverte de la mutation causant l’immuno-déficience d’un enfant</dc:title>
  <dc:creator>Aurélie</dc:creator>
  <cp:lastModifiedBy>Utilisateur de Microsoft Office</cp:lastModifiedBy>
  <cp:revision>37</cp:revision>
  <dcterms:created xsi:type="dcterms:W3CDTF">2020-03-04T17:19:48Z</dcterms:created>
  <dcterms:modified xsi:type="dcterms:W3CDTF">2020-06-12T10:20:59Z</dcterms:modified>
</cp:coreProperties>
</file>